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7"/>
  </p:handoutMasterIdLst>
  <p:sldIdLst>
    <p:sldId id="262" r:id="rId2"/>
    <p:sldId id="264" r:id="rId3"/>
    <p:sldId id="263" r:id="rId4"/>
    <p:sldId id="257" r:id="rId5"/>
    <p:sldId id="258" r:id="rId6"/>
    <p:sldId id="259" r:id="rId7"/>
    <p:sldId id="270" r:id="rId8"/>
    <p:sldId id="260" r:id="rId9"/>
    <p:sldId id="261" r:id="rId10"/>
    <p:sldId id="265" r:id="rId11"/>
    <p:sldId id="266" r:id="rId12"/>
    <p:sldId id="267" r:id="rId13"/>
    <p:sldId id="268" r:id="rId14"/>
    <p:sldId id="271"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6" autoAdjust="0"/>
    <p:restoredTop sz="94660"/>
  </p:normalViewPr>
  <p:slideViewPr>
    <p:cSldViewPr>
      <p:cViewPr>
        <p:scale>
          <a:sx n="76" d="100"/>
          <a:sy n="76" d="100"/>
        </p:scale>
        <p:origin x="-690" y="-7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2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032061-94A2-4DBE-82DA-EF1687A6AE92}" type="datetimeFigureOut">
              <a:rPr lang="en-US" smtClean="0"/>
              <a:t>11/24/2013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311515-1348-4DF8-97B9-3F65EE107C29}" type="slidenum">
              <a:rPr lang="en-US" smtClean="0"/>
              <a:t>‹#›</a:t>
            </a:fld>
            <a:endParaRPr lang="en-US"/>
          </a:p>
        </p:txBody>
      </p:sp>
    </p:spTree>
    <p:extLst>
      <p:ext uri="{BB962C8B-B14F-4D97-AF65-F5344CB8AC3E}">
        <p14:creationId xmlns:p14="http://schemas.microsoft.com/office/powerpoint/2010/main" val="28575340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11F8C0-9AEF-4E66-A6E2-2E357F5A03B0}" type="datetimeFigureOut">
              <a:rPr lang="en-US" smtClean="0"/>
              <a:t>11/23/2013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B43E0B3-A95F-4E87-B35E-D3E70B7ACFE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11F8C0-9AEF-4E66-A6E2-2E357F5A03B0}" type="datetimeFigureOut">
              <a:rPr lang="en-US" smtClean="0"/>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3E0B3-A95F-4E87-B35E-D3E70B7ACF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11F8C0-9AEF-4E66-A6E2-2E357F5A03B0}" type="datetimeFigureOut">
              <a:rPr lang="en-US" smtClean="0"/>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3E0B3-A95F-4E87-B35E-D3E70B7ACF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11F8C0-9AEF-4E66-A6E2-2E357F5A03B0}" type="datetimeFigureOut">
              <a:rPr lang="en-US" smtClean="0"/>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3E0B3-A95F-4E87-B35E-D3E70B7ACFE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11F8C0-9AEF-4E66-A6E2-2E357F5A03B0}" type="datetimeFigureOut">
              <a:rPr lang="en-US" smtClean="0"/>
              <a:t>11/23/2013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B43E0B3-A95F-4E87-B35E-D3E70B7ACF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11F8C0-9AEF-4E66-A6E2-2E357F5A03B0}" type="datetimeFigureOut">
              <a:rPr lang="en-US" smtClean="0"/>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3E0B3-A95F-4E87-B35E-D3E70B7ACFE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11F8C0-9AEF-4E66-A6E2-2E357F5A03B0}" type="datetimeFigureOut">
              <a:rPr lang="en-US" smtClean="0"/>
              <a:t>11/23/2013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3E0B3-A95F-4E87-B35E-D3E70B7ACFE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11F8C0-9AEF-4E66-A6E2-2E357F5A03B0}" type="datetimeFigureOut">
              <a:rPr lang="en-US" smtClean="0"/>
              <a:t>11/23/2013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3E0B3-A95F-4E87-B35E-D3E70B7ACF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1F8C0-9AEF-4E66-A6E2-2E357F5A03B0}" type="datetimeFigureOut">
              <a:rPr lang="en-US" smtClean="0"/>
              <a:t>11/23/2013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3E0B3-A95F-4E87-B35E-D3E70B7ACF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11F8C0-9AEF-4E66-A6E2-2E357F5A03B0}" type="datetimeFigureOut">
              <a:rPr lang="en-US" smtClean="0"/>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3E0B3-A95F-4E87-B35E-D3E70B7ACFE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11F8C0-9AEF-4E66-A6E2-2E357F5A03B0}" type="datetimeFigureOut">
              <a:rPr lang="en-US" smtClean="0"/>
              <a:t>11/23/2013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B43E0B3-A95F-4E87-B35E-D3E70B7ACFE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11F8C0-9AEF-4E66-A6E2-2E357F5A03B0}" type="datetimeFigureOut">
              <a:rPr lang="en-US" smtClean="0"/>
              <a:t>11/23/2013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B43E0B3-A95F-4E87-B35E-D3E70B7ACF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reeskier.com/stories/what-is-rule-40-and-how-will-it-affect-skiers-in-20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Casey Volz, Omar Lane, Antonio Combs, Akeem </a:t>
            </a:r>
            <a:r>
              <a:rPr lang="en-US" dirty="0" err="1" smtClean="0"/>
              <a:t>Needum</a:t>
            </a:r>
            <a:endParaRPr lang="en-US" dirty="0"/>
          </a:p>
        </p:txBody>
      </p:sp>
      <p:sp>
        <p:nvSpPr>
          <p:cNvPr id="2" name="Title 1"/>
          <p:cNvSpPr>
            <a:spLocks noGrp="1"/>
          </p:cNvSpPr>
          <p:nvPr>
            <p:ph type="ctrTitle"/>
          </p:nvPr>
        </p:nvSpPr>
        <p:spPr/>
        <p:txBody>
          <a:bodyPr>
            <a:normAutofit/>
          </a:bodyPr>
          <a:lstStyle/>
          <a:p>
            <a:r>
              <a:rPr lang="en-US" dirty="0" smtClean="0"/>
              <a:t>Traditional and New Media in Sports</a:t>
            </a:r>
            <a:endParaRPr lang="en-US" dirty="0"/>
          </a:p>
        </p:txBody>
      </p:sp>
    </p:spTree>
    <p:extLst>
      <p:ext uri="{BB962C8B-B14F-4D97-AF65-F5344CB8AC3E}">
        <p14:creationId xmlns:p14="http://schemas.microsoft.com/office/powerpoint/2010/main" val="2646348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sz="quarter" idx="1"/>
          </p:nvPr>
        </p:nvSpPr>
        <p:spPr/>
        <p:txBody>
          <a:bodyPr/>
          <a:lstStyle/>
          <a:p>
            <a:pPr marL="0" indent="0" algn="ctr">
              <a:buNone/>
            </a:pPr>
            <a:r>
              <a:rPr lang="en-US" altLang="en-US" sz="2800" dirty="0"/>
              <a:t>Maintain the penalties for racial comments. Amend Rule 40 so that it does not extend to athletes’ use of social </a:t>
            </a:r>
            <a:r>
              <a:rPr lang="en-US" altLang="en-US" sz="2800" dirty="0" smtClean="0"/>
              <a:t>media, and they can continue to advertise their individual sponsors on social media.</a:t>
            </a:r>
            <a:endParaRPr lang="en-US" altLang="en-US" sz="2800" dirty="0"/>
          </a:p>
          <a:p>
            <a:pPr marL="0" indent="0">
              <a:buNone/>
            </a:pPr>
            <a:endParaRPr lang="en-US" dirty="0"/>
          </a:p>
        </p:txBody>
      </p:sp>
    </p:spTree>
    <p:extLst>
      <p:ext uri="{BB962C8B-B14F-4D97-AF65-F5344CB8AC3E}">
        <p14:creationId xmlns:p14="http://schemas.microsoft.com/office/powerpoint/2010/main" val="959743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Implementation Plan</a:t>
            </a:r>
            <a:endParaRPr lang="en-US" dirty="0"/>
          </a:p>
        </p:txBody>
      </p:sp>
      <p:sp>
        <p:nvSpPr>
          <p:cNvPr id="2" name="Content Placeholder 1"/>
          <p:cNvSpPr>
            <a:spLocks noGrp="1"/>
          </p:cNvSpPr>
          <p:nvPr>
            <p:ph sz="quarter" idx="1"/>
          </p:nvPr>
        </p:nvSpPr>
        <p:spPr>
          <a:xfrm>
            <a:off x="533400" y="1676400"/>
            <a:ext cx="7848600" cy="4572000"/>
          </a:xfrm>
        </p:spPr>
        <p:txBody>
          <a:bodyPr>
            <a:normAutofit fontScale="92500" lnSpcReduction="20000"/>
          </a:bodyPr>
          <a:lstStyle/>
          <a:p>
            <a:r>
              <a:rPr lang="en-US" b="1" dirty="0" smtClean="0"/>
              <a:t>1-5 months</a:t>
            </a:r>
            <a:r>
              <a:rPr lang="en-US" dirty="0" smtClean="0"/>
              <a:t>: </a:t>
            </a:r>
          </a:p>
          <a:p>
            <a:pPr marL="0" indent="0">
              <a:buNone/>
            </a:pPr>
            <a:r>
              <a:rPr lang="en-US" dirty="0" smtClean="0"/>
              <a:t>	At the IOC meeting, changes to Rule 40 will be discussed to 	make it most relevant to the modern-day technologies. </a:t>
            </a:r>
            <a:endParaRPr lang="en-US" dirty="0"/>
          </a:p>
          <a:p>
            <a:pPr marL="0" indent="0">
              <a:buNone/>
            </a:pPr>
            <a:endParaRPr lang="en-US" dirty="0" smtClean="0"/>
          </a:p>
          <a:p>
            <a:r>
              <a:rPr lang="en-US" b="1" dirty="0" smtClean="0"/>
              <a:t>6-10 months</a:t>
            </a:r>
            <a:r>
              <a:rPr lang="en-US" dirty="0" smtClean="0"/>
              <a:t>: </a:t>
            </a:r>
          </a:p>
          <a:p>
            <a:pPr marL="0" indent="0">
              <a:buNone/>
            </a:pPr>
            <a:r>
              <a:rPr lang="en-US" dirty="0"/>
              <a:t>	</a:t>
            </a:r>
            <a:r>
              <a:rPr lang="en-US" dirty="0" smtClean="0"/>
              <a:t>Changes will be implemented, work on efforts publicize the 	changes to the athletes of the 2014 Olympics.</a:t>
            </a:r>
          </a:p>
          <a:p>
            <a:pPr marL="0" indent="0">
              <a:buNone/>
            </a:pPr>
            <a:endParaRPr lang="en-US" dirty="0"/>
          </a:p>
          <a:p>
            <a:r>
              <a:rPr lang="en-US" b="1" dirty="0" smtClean="0"/>
              <a:t>1 year+: </a:t>
            </a:r>
          </a:p>
          <a:p>
            <a:pPr marL="0" indent="0">
              <a:buNone/>
            </a:pPr>
            <a:r>
              <a:rPr lang="en-US" b="1" dirty="0"/>
              <a:t>	</a:t>
            </a:r>
            <a:r>
              <a:rPr lang="en-US" dirty="0" smtClean="0"/>
              <a:t>Evaluate the effectiveness of the changes, consider how to 	continue to improve to best satisfy the purposes of both the 	Olympics and its athletes.</a:t>
            </a:r>
          </a:p>
          <a:p>
            <a:pPr marL="0" indent="0">
              <a:buNone/>
            </a:pPr>
            <a:endParaRPr lang="en-US" dirty="0"/>
          </a:p>
        </p:txBody>
      </p:sp>
    </p:spTree>
    <p:extLst>
      <p:ext uri="{BB962C8B-B14F-4D97-AF65-F5344CB8AC3E}">
        <p14:creationId xmlns:p14="http://schemas.microsoft.com/office/powerpoint/2010/main" val="881940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sz="quarter" idx="1"/>
          </p:nvPr>
        </p:nvSpPr>
        <p:spPr>
          <a:xfrm>
            <a:off x="304800" y="1447800"/>
            <a:ext cx="8229600" cy="4953000"/>
          </a:xfrm>
        </p:spPr>
        <p:txBody>
          <a:bodyPr>
            <a:normAutofit lnSpcReduction="10000"/>
          </a:bodyPr>
          <a:lstStyle/>
          <a:p>
            <a:r>
              <a:rPr lang="en-US" b="1" dirty="0" smtClean="0"/>
              <a:t>Olympic Athletes:</a:t>
            </a:r>
            <a:endParaRPr lang="en-US" b="1" dirty="0" smtClean="0"/>
          </a:p>
          <a:p>
            <a:pPr marL="457200" lvl="1" indent="0">
              <a:buNone/>
            </a:pPr>
            <a:r>
              <a:rPr lang="en-US" dirty="0" smtClean="0"/>
              <a:t>Will be able to make more money by promoting their sponsors via social media while participating in the Olympics.</a:t>
            </a:r>
            <a:endParaRPr lang="en-US" dirty="0"/>
          </a:p>
          <a:p>
            <a:endParaRPr lang="en-US" dirty="0" smtClean="0"/>
          </a:p>
          <a:p>
            <a:r>
              <a:rPr lang="en-US" b="1" dirty="0" smtClean="0"/>
              <a:t>Sponsors of Individual Athletes:</a:t>
            </a:r>
            <a:endParaRPr lang="en-US" b="1" dirty="0" smtClean="0"/>
          </a:p>
          <a:p>
            <a:pPr marL="457200" lvl="1" indent="0">
              <a:buNone/>
            </a:pPr>
            <a:r>
              <a:rPr lang="en-US" dirty="0" smtClean="0"/>
              <a:t>Utilize their athlete’s increased exposure for the duration of the Olympics. </a:t>
            </a:r>
          </a:p>
          <a:p>
            <a:pPr marL="457200" lvl="1" indent="0">
              <a:buNone/>
            </a:pPr>
            <a:endParaRPr lang="en-US" dirty="0"/>
          </a:p>
          <a:p>
            <a:r>
              <a:rPr lang="en-US" b="1" dirty="0" smtClean="0"/>
              <a:t>Olympics as an organization:</a:t>
            </a:r>
            <a:endParaRPr lang="en-US" b="1" dirty="0" smtClean="0"/>
          </a:p>
          <a:p>
            <a:pPr lvl="1"/>
            <a:r>
              <a:rPr lang="en-US" dirty="0" smtClean="0"/>
              <a:t>Maintain a positive image to the public since the athlete’s will not be protesting their rule on social media</a:t>
            </a:r>
          </a:p>
          <a:p>
            <a:pPr lvl="1"/>
            <a:r>
              <a:rPr lang="en-US" dirty="0" smtClean="0"/>
              <a:t>Keep the athletes happy in terms of social media</a:t>
            </a:r>
            <a:endParaRPr lang="en-US" dirty="0" smtClean="0"/>
          </a:p>
          <a:p>
            <a:pPr marL="457200" lvl="1" indent="0">
              <a:buNone/>
            </a:pPr>
            <a:endParaRPr lang="en-US" dirty="0"/>
          </a:p>
        </p:txBody>
      </p:sp>
    </p:spTree>
    <p:extLst>
      <p:ext uri="{BB962C8B-B14F-4D97-AF65-F5344CB8AC3E}">
        <p14:creationId xmlns:p14="http://schemas.microsoft.com/office/powerpoint/2010/main" val="600729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Integration with Key Concepts</a:t>
            </a:r>
            <a:endParaRPr lang="en-US" dirty="0"/>
          </a:p>
        </p:txBody>
      </p:sp>
      <p:sp>
        <p:nvSpPr>
          <p:cNvPr id="3" name="Content Placeholder 2"/>
          <p:cNvSpPr>
            <a:spLocks noGrp="1"/>
          </p:cNvSpPr>
          <p:nvPr>
            <p:ph sz="quarter" idx="1"/>
          </p:nvPr>
        </p:nvSpPr>
        <p:spPr/>
        <p:txBody>
          <a:bodyPr/>
          <a:lstStyle/>
          <a:p>
            <a:r>
              <a:rPr lang="en-US" dirty="0" smtClean="0"/>
              <a:t>Olympics</a:t>
            </a:r>
          </a:p>
          <a:p>
            <a:r>
              <a:rPr lang="en-US" dirty="0" smtClean="0"/>
              <a:t>New Technologies: Social Media, Internet</a:t>
            </a:r>
            <a:endParaRPr lang="en-US" dirty="0"/>
          </a:p>
        </p:txBody>
      </p:sp>
    </p:spTree>
    <p:extLst>
      <p:ext uri="{BB962C8B-B14F-4D97-AF65-F5344CB8AC3E}">
        <p14:creationId xmlns:p14="http://schemas.microsoft.com/office/powerpoint/2010/main" val="4080697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lnSpcReduction="10000"/>
          </a:bodyPr>
          <a:lstStyle/>
          <a:p>
            <a:r>
              <a:rPr lang="en-US" dirty="0"/>
              <a:t>Harvey , M. (2013, February 13). What is rule 40 and how will it affect skiers in 2014. </a:t>
            </a:r>
            <a:r>
              <a:rPr lang="en-US" i="1" dirty="0" err="1"/>
              <a:t>Freeskier</a:t>
            </a:r>
            <a:r>
              <a:rPr lang="en-US" dirty="0"/>
              <a:t>, Retrieved from </a:t>
            </a:r>
            <a:r>
              <a:rPr lang="en-US" dirty="0">
                <a:hlinkClick r:id="rId2"/>
              </a:rPr>
              <a:t>http://</a:t>
            </a:r>
            <a:r>
              <a:rPr lang="en-US" dirty="0" smtClean="0">
                <a:hlinkClick r:id="rId2"/>
              </a:rPr>
              <a:t>freeskier.com/stories/what-is-rule-40-and-how-will-it-affect-skiers-in-2014</a:t>
            </a:r>
            <a:endParaRPr lang="en-US" dirty="0" smtClean="0"/>
          </a:p>
          <a:p>
            <a:r>
              <a:rPr lang="en-US" dirty="0" err="1"/>
              <a:t>Vinjamuri</a:t>
            </a:r>
            <a:r>
              <a:rPr lang="en-US" dirty="0"/>
              <a:t>, D. (2012, August 01). </a:t>
            </a:r>
            <a:r>
              <a:rPr lang="en-US" i="1" dirty="0" err="1"/>
              <a:t>U.s.</a:t>
            </a:r>
            <a:r>
              <a:rPr lang="en-US" i="1" dirty="0"/>
              <a:t> athletes are right about twitter: Rule 40 exposes the flaw in </a:t>
            </a:r>
            <a:r>
              <a:rPr lang="en-US" i="1" dirty="0" err="1"/>
              <a:t>olympic</a:t>
            </a:r>
            <a:r>
              <a:rPr lang="en-US" i="1" dirty="0"/>
              <a:t> thinking</a:t>
            </a:r>
            <a:r>
              <a:rPr lang="en-US" dirty="0"/>
              <a:t>. Retrieved </a:t>
            </a:r>
            <a:r>
              <a:rPr lang="en-US" dirty="0" smtClean="0"/>
              <a:t>from http</a:t>
            </a:r>
            <a:r>
              <a:rPr lang="en-US" dirty="0"/>
              <a:t>://www.forbes.com/sites/davidvinjamuri/2012/08/01/the-athletes-are-right-about-twitter-rule-40-exposes-the-paradox-at-the-core-of-the-olympic-games/ </a:t>
            </a:r>
            <a:endParaRPr lang="en-US" dirty="0" smtClean="0"/>
          </a:p>
          <a:p>
            <a:r>
              <a:rPr lang="en-US" dirty="0"/>
              <a:t>Conrad, M. (2011). </a:t>
            </a:r>
            <a:r>
              <a:rPr lang="en-US" i="1" dirty="0"/>
              <a:t>The business of sports</a:t>
            </a:r>
            <a:r>
              <a:rPr lang="en-US" dirty="0"/>
              <a:t>. (2nd ed., pp. 310-325). New York, NY: Routledge.</a:t>
            </a:r>
            <a:endParaRPr lang="en-US" dirty="0" smtClean="0"/>
          </a:p>
          <a:p>
            <a:endParaRPr lang="en-US" dirty="0"/>
          </a:p>
        </p:txBody>
      </p:sp>
    </p:spTree>
    <p:extLst>
      <p:ext uri="{BB962C8B-B14F-4D97-AF65-F5344CB8AC3E}">
        <p14:creationId xmlns:p14="http://schemas.microsoft.com/office/powerpoint/2010/main" val="258363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Debate!</a:t>
            </a:r>
            <a:endParaRPr lang="en-US" b="1" dirty="0"/>
          </a:p>
        </p:txBody>
      </p:sp>
      <p:sp>
        <p:nvSpPr>
          <p:cNvPr id="3" name="Content Placeholder 2"/>
          <p:cNvSpPr>
            <a:spLocks noGrp="1"/>
          </p:cNvSpPr>
          <p:nvPr>
            <p:ph sz="quarter" idx="1"/>
          </p:nvPr>
        </p:nvSpPr>
        <p:spPr>
          <a:xfrm>
            <a:off x="914400" y="1828800"/>
            <a:ext cx="7772400" cy="4572000"/>
          </a:xfrm>
        </p:spPr>
        <p:txBody>
          <a:bodyPr>
            <a:normAutofit/>
          </a:bodyPr>
          <a:lstStyle/>
          <a:p>
            <a:pPr marL="0" indent="0" algn="ctr">
              <a:buNone/>
            </a:pPr>
            <a:r>
              <a:rPr lang="en-US" sz="3600" dirty="0" smtClean="0"/>
              <a:t>Amend Rule 40 in social media</a:t>
            </a:r>
          </a:p>
          <a:p>
            <a:pPr marL="0" indent="0" algn="ctr">
              <a:buNone/>
            </a:pPr>
            <a:r>
              <a:rPr lang="en-US" sz="3600" dirty="0" smtClean="0"/>
              <a:t>(side of the athletes)</a:t>
            </a:r>
          </a:p>
          <a:p>
            <a:pPr marL="0" indent="0" algn="ctr">
              <a:buNone/>
            </a:pPr>
            <a:r>
              <a:rPr lang="en-US" sz="4000" b="1" dirty="0" smtClean="0"/>
              <a:t>vs.</a:t>
            </a:r>
          </a:p>
          <a:p>
            <a:pPr marL="0" indent="0" algn="ctr">
              <a:buNone/>
            </a:pPr>
            <a:r>
              <a:rPr lang="en-US" sz="3600" dirty="0" smtClean="0"/>
              <a:t>Keep Rule 40: Olympics can extend its authority to the athletes’ use of social media</a:t>
            </a:r>
            <a:endParaRPr lang="en-US" sz="3600" dirty="0"/>
          </a:p>
        </p:txBody>
      </p:sp>
    </p:spTree>
    <p:extLst>
      <p:ext uri="{BB962C8B-B14F-4D97-AF65-F5344CB8AC3E}">
        <p14:creationId xmlns:p14="http://schemas.microsoft.com/office/powerpoint/2010/main" val="160117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a:t>Media provides the single most important source of revenue to professional and amateur </a:t>
            </a:r>
            <a:r>
              <a:rPr lang="en-US" dirty="0" smtClean="0"/>
              <a:t>sports </a:t>
            </a:r>
          </a:p>
          <a:p>
            <a:r>
              <a:rPr lang="en-US" dirty="0" smtClean="0"/>
              <a:t>Media </a:t>
            </a:r>
            <a:r>
              <a:rPr lang="en-US" dirty="0"/>
              <a:t>earns revenue from advertising</a:t>
            </a:r>
          </a:p>
          <a:p>
            <a:r>
              <a:rPr lang="en-US" dirty="0"/>
              <a:t>Sports broadcast as a form of property</a:t>
            </a:r>
          </a:p>
          <a:p>
            <a:r>
              <a:rPr lang="en-US" dirty="0"/>
              <a:t>Sports broadcasters have added to their programs to improve their value when live events end</a:t>
            </a:r>
          </a:p>
          <a:p>
            <a:endParaRPr lang="en-US" dirty="0"/>
          </a:p>
        </p:txBody>
      </p:sp>
    </p:spTree>
    <p:extLst>
      <p:ext uri="{BB962C8B-B14F-4D97-AF65-F5344CB8AC3E}">
        <p14:creationId xmlns:p14="http://schemas.microsoft.com/office/powerpoint/2010/main" val="2032286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Radio</a:t>
            </a:r>
          </a:p>
          <a:p>
            <a:r>
              <a:rPr lang="en-US" dirty="0"/>
              <a:t>Broadcast </a:t>
            </a:r>
            <a:r>
              <a:rPr lang="en-US" dirty="0" smtClean="0"/>
              <a:t>Television</a:t>
            </a:r>
          </a:p>
          <a:p>
            <a:pPr lvl="1"/>
            <a:r>
              <a:rPr lang="en-US" dirty="0" smtClean="0"/>
              <a:t>First introduced at the </a:t>
            </a:r>
            <a:r>
              <a:rPr lang="en-US" dirty="0"/>
              <a:t>introduced in 1939 at the New York World’s </a:t>
            </a:r>
            <a:r>
              <a:rPr lang="en-US" dirty="0" smtClean="0"/>
              <a:t>Fair</a:t>
            </a:r>
          </a:p>
          <a:p>
            <a:pPr lvl="1"/>
            <a:r>
              <a:rPr lang="en-US" dirty="0" smtClean="0"/>
              <a:t>1950: MLB earned $1.2 million in national broadcasts</a:t>
            </a:r>
          </a:p>
          <a:p>
            <a:pPr lvl="1"/>
            <a:r>
              <a:rPr lang="en-US" dirty="0" smtClean="0"/>
              <a:t>2006-present: average rights fees $670 million (increased demand)</a:t>
            </a:r>
            <a:endParaRPr lang="en-US" dirty="0" smtClean="0"/>
          </a:p>
          <a:p>
            <a:r>
              <a:rPr lang="en-US" dirty="0" smtClean="0"/>
              <a:t>The Sports Broadcasting Act</a:t>
            </a:r>
          </a:p>
          <a:p>
            <a:pPr lvl="1"/>
            <a:r>
              <a:rPr lang="en-US" dirty="0" smtClean="0"/>
              <a:t>To protect teams in smaller television markets</a:t>
            </a:r>
          </a:p>
          <a:p>
            <a:r>
              <a:rPr lang="en-US" dirty="0" smtClean="0"/>
              <a:t>The Olympics</a:t>
            </a:r>
          </a:p>
          <a:p>
            <a:pPr lvl="1"/>
            <a:r>
              <a:rPr lang="en-US" dirty="0" smtClean="0"/>
              <a:t>holds one of the most profitable broadcasting contracts in the world</a:t>
            </a:r>
          </a:p>
          <a:p>
            <a:pPr lvl="1"/>
            <a:r>
              <a:rPr lang="en-US" dirty="0" smtClean="0"/>
              <a:t>Beijing 2008- the most viewed event in television history with estimated 4.7 billion viewers</a:t>
            </a:r>
          </a:p>
          <a:p>
            <a:r>
              <a:rPr lang="en-US" dirty="0" smtClean="0"/>
              <a:t>New Technologies: </a:t>
            </a:r>
          </a:p>
          <a:p>
            <a:pPr lvl="1"/>
            <a:r>
              <a:rPr lang="en-US" dirty="0" smtClean="0"/>
              <a:t>Wireless</a:t>
            </a:r>
          </a:p>
          <a:p>
            <a:pPr lvl="2"/>
            <a:r>
              <a:rPr lang="en-US" dirty="0" smtClean="0"/>
              <a:t>Over 80% of the U.S. population owns a cell phone</a:t>
            </a:r>
          </a:p>
          <a:p>
            <a:pPr lvl="1"/>
            <a:r>
              <a:rPr lang="en-US" dirty="0" smtClean="0"/>
              <a:t>Internet</a:t>
            </a:r>
          </a:p>
          <a:p>
            <a:pPr lvl="1"/>
            <a:r>
              <a:rPr lang="en-US" dirty="0" smtClean="0"/>
              <a:t>Social Media</a:t>
            </a:r>
            <a:endParaRPr lang="en-US" dirty="0"/>
          </a:p>
          <a:p>
            <a:endParaRPr lang="en-US" dirty="0"/>
          </a:p>
        </p:txBody>
      </p:sp>
    </p:spTree>
    <p:extLst>
      <p:ext uri="{BB962C8B-B14F-4D97-AF65-F5344CB8AC3E}">
        <p14:creationId xmlns:p14="http://schemas.microsoft.com/office/powerpoint/2010/main" val="2511074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Text Placeholder 2"/>
          <p:cNvSpPr>
            <a:spLocks noGrp="1"/>
          </p:cNvSpPr>
          <p:nvPr>
            <p:ph type="body" idx="1"/>
          </p:nvPr>
        </p:nvSpPr>
        <p:spPr/>
        <p:txBody>
          <a:bodyPr/>
          <a:lstStyle/>
          <a:p>
            <a:r>
              <a:rPr lang="en-US" dirty="0" smtClean="0"/>
              <a:t>Olympics and </a:t>
            </a:r>
            <a:r>
              <a:rPr lang="en-US" dirty="0" smtClean="0"/>
              <a:t>Twitter</a:t>
            </a:r>
            <a:endParaRPr lang="en-US" dirty="0"/>
          </a:p>
        </p:txBody>
      </p:sp>
    </p:spTree>
    <p:extLst>
      <p:ext uri="{BB962C8B-B14F-4D97-AF65-F5344CB8AC3E}">
        <p14:creationId xmlns:p14="http://schemas.microsoft.com/office/powerpoint/2010/main" val="3020931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ltLang="en-US" sz="3600" dirty="0"/>
              <a:t>Organizational </a:t>
            </a:r>
            <a:r>
              <a:rPr lang="en-US" altLang="en-US" sz="3600" dirty="0" smtClean="0"/>
              <a:t>Analysis</a:t>
            </a:r>
            <a:endParaRPr lang="en-US" dirty="0"/>
          </a:p>
        </p:txBody>
      </p:sp>
      <p:sp>
        <p:nvSpPr>
          <p:cNvPr id="4" name="Text Placeholder 3"/>
          <p:cNvSpPr>
            <a:spLocks noGrp="1"/>
          </p:cNvSpPr>
          <p:nvPr>
            <p:ph type="body" idx="1"/>
          </p:nvPr>
        </p:nvSpPr>
        <p:spPr>
          <a:xfrm>
            <a:off x="236951" y="1462919"/>
            <a:ext cx="4040188" cy="762000"/>
          </a:xfrm>
        </p:spPr>
        <p:txBody>
          <a:bodyPr/>
          <a:lstStyle/>
          <a:p>
            <a:r>
              <a:rPr lang="en-US" dirty="0" smtClean="0"/>
              <a:t>Twitter</a:t>
            </a:r>
            <a:endParaRPr lang="en-US" dirty="0"/>
          </a:p>
        </p:txBody>
      </p:sp>
      <p:sp>
        <p:nvSpPr>
          <p:cNvPr id="12" name="Text Placeholder 11"/>
          <p:cNvSpPr>
            <a:spLocks noGrp="1"/>
          </p:cNvSpPr>
          <p:nvPr>
            <p:ph type="body" sz="half" idx="3"/>
          </p:nvPr>
        </p:nvSpPr>
        <p:spPr/>
        <p:txBody>
          <a:bodyPr/>
          <a:lstStyle/>
          <a:p>
            <a:r>
              <a:rPr lang="en-US" dirty="0" smtClean="0"/>
              <a:t>Olympics</a:t>
            </a:r>
            <a:endParaRPr lang="en-US" dirty="0"/>
          </a:p>
        </p:txBody>
      </p:sp>
      <p:sp>
        <p:nvSpPr>
          <p:cNvPr id="13" name="Content Placeholder 12"/>
          <p:cNvSpPr>
            <a:spLocks noGrp="1"/>
          </p:cNvSpPr>
          <p:nvPr>
            <p:ph sz="half" idx="2"/>
          </p:nvPr>
        </p:nvSpPr>
        <p:spPr>
          <a:xfrm>
            <a:off x="4953000" y="2286000"/>
            <a:ext cx="3931920" cy="3951288"/>
          </a:xfrm>
        </p:spPr>
        <p:txBody>
          <a:bodyPr>
            <a:normAutofit lnSpcReduction="10000"/>
          </a:bodyPr>
          <a:lstStyle/>
          <a:p>
            <a:pPr fontAlgn="base"/>
            <a:r>
              <a:rPr lang="en-US" dirty="0" smtClean="0"/>
              <a:t>Over </a:t>
            </a:r>
            <a:r>
              <a:rPr lang="en-US" dirty="0"/>
              <a:t>205 nations represented during Olympic games</a:t>
            </a:r>
          </a:p>
          <a:p>
            <a:pPr fontAlgn="base"/>
            <a:r>
              <a:rPr lang="en-US" dirty="0"/>
              <a:t>Over 14,000 athletes represented</a:t>
            </a:r>
          </a:p>
          <a:p>
            <a:pPr fontAlgn="base"/>
            <a:r>
              <a:rPr lang="en-US" dirty="0"/>
              <a:t>35 sports</a:t>
            </a:r>
          </a:p>
          <a:p>
            <a:pPr fontAlgn="base"/>
            <a:r>
              <a:rPr lang="en-US" dirty="0"/>
              <a:t>Headquarters: Lausanne, Switzerland</a:t>
            </a:r>
          </a:p>
          <a:p>
            <a:pPr fontAlgn="base"/>
            <a:r>
              <a:rPr lang="en-US" dirty="0" smtClean="0"/>
              <a:t>President</a:t>
            </a:r>
            <a:r>
              <a:rPr lang="en-US" dirty="0"/>
              <a:t>: Jacques Rogge</a:t>
            </a:r>
          </a:p>
          <a:p>
            <a:endParaRPr lang="en-US" dirty="0"/>
          </a:p>
        </p:txBody>
      </p:sp>
      <p:sp>
        <p:nvSpPr>
          <p:cNvPr id="3" name="Rectangle 2"/>
          <p:cNvSpPr/>
          <p:nvPr/>
        </p:nvSpPr>
        <p:spPr>
          <a:xfrm>
            <a:off x="228600" y="2285999"/>
            <a:ext cx="4191000" cy="2631490"/>
          </a:xfrm>
          <a:prstGeom prst="rect">
            <a:avLst/>
          </a:prstGeom>
        </p:spPr>
        <p:txBody>
          <a:bodyPr wrap="square">
            <a:spAutoFit/>
          </a:bodyPr>
          <a:lstStyle/>
          <a:p>
            <a:pPr marL="285750" indent="-285750" fontAlgn="base">
              <a:lnSpc>
                <a:spcPct val="150000"/>
              </a:lnSpc>
              <a:buFont typeface="Arial" panose="020B0604020202020204" pitchFamily="34" charset="0"/>
              <a:buChar char="•"/>
            </a:pPr>
            <a:r>
              <a:rPr lang="en-US" sz="2200" dirty="0" smtClean="0"/>
              <a:t>Over </a:t>
            </a:r>
            <a:r>
              <a:rPr lang="en-US" sz="2200" dirty="0"/>
              <a:t>554,750,00 active users</a:t>
            </a:r>
          </a:p>
          <a:p>
            <a:pPr marL="285750" indent="-285750" fontAlgn="base">
              <a:lnSpc>
                <a:spcPct val="150000"/>
              </a:lnSpc>
              <a:buFont typeface="Arial" panose="020B0604020202020204" pitchFamily="34" charset="0"/>
              <a:buChar char="•"/>
            </a:pPr>
            <a:r>
              <a:rPr lang="en-US" sz="2200" dirty="0"/>
              <a:t>Used in most countries in the world</a:t>
            </a:r>
          </a:p>
          <a:p>
            <a:pPr marL="285750" indent="-285750" fontAlgn="base">
              <a:lnSpc>
                <a:spcPct val="150000"/>
              </a:lnSpc>
              <a:buFont typeface="Arial" panose="020B0604020202020204" pitchFamily="34" charset="0"/>
              <a:buChar char="•"/>
            </a:pPr>
            <a:r>
              <a:rPr lang="en-US" sz="2200" dirty="0"/>
              <a:t>Over one million apps</a:t>
            </a:r>
          </a:p>
          <a:p>
            <a:pPr marL="285750" indent="-285750" fontAlgn="base">
              <a:lnSpc>
                <a:spcPct val="150000"/>
              </a:lnSpc>
              <a:buFont typeface="Arial" panose="020B0604020202020204" pitchFamily="34" charset="0"/>
              <a:buChar char="•"/>
            </a:pPr>
            <a:r>
              <a:rPr lang="en-US" sz="2200" dirty="0"/>
              <a:t>Headquarters: San Francisco, CA</a:t>
            </a:r>
          </a:p>
          <a:p>
            <a:pPr marL="285750" indent="-285750" fontAlgn="base">
              <a:lnSpc>
                <a:spcPct val="150000"/>
              </a:lnSpc>
              <a:buFont typeface="Arial" panose="020B0604020202020204" pitchFamily="34" charset="0"/>
              <a:buChar char="•"/>
            </a:pPr>
            <a:r>
              <a:rPr lang="en-US" sz="2200" dirty="0"/>
              <a:t>CEO</a:t>
            </a:r>
            <a:r>
              <a:rPr lang="en-US" sz="2200" dirty="0" smtClean="0"/>
              <a:t>: Dick </a:t>
            </a:r>
            <a:r>
              <a:rPr lang="en-US" sz="2200" dirty="0" err="1"/>
              <a:t>Costolo</a:t>
            </a:r>
            <a:endParaRPr lang="en-US" sz="2200" dirty="0"/>
          </a:p>
        </p:txBody>
      </p:sp>
    </p:spTree>
    <p:extLst>
      <p:ext uri="{BB962C8B-B14F-4D97-AF65-F5344CB8AC3E}">
        <p14:creationId xmlns:p14="http://schemas.microsoft.com/office/powerpoint/2010/main" val="653196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381000" y="8351"/>
            <a:ext cx="8534400" cy="1295400"/>
          </a:xfrm>
        </p:spPr>
        <p:txBody>
          <a:bodyPr>
            <a:normAutofit/>
          </a:bodyPr>
          <a:lstStyle/>
          <a:p>
            <a:pPr eaLnBrk="1" hangingPunct="1"/>
            <a:r>
              <a:rPr lang="en-US" altLang="en-US" sz="4000" dirty="0" smtClean="0"/>
              <a:t>SWOT: </a:t>
            </a:r>
            <a:r>
              <a:rPr lang="en-US" altLang="en-US" sz="4000" i="1" dirty="0" smtClean="0"/>
              <a:t>Olympics</a:t>
            </a:r>
            <a:endParaRPr lang="en-US" altLang="en-US" sz="4000" i="1" dirty="0" smtClean="0"/>
          </a:p>
        </p:txBody>
      </p:sp>
      <p:sp>
        <p:nvSpPr>
          <p:cNvPr id="3" name="Rounded Rectangle 2"/>
          <p:cNvSpPr/>
          <p:nvPr/>
        </p:nvSpPr>
        <p:spPr>
          <a:xfrm>
            <a:off x="609600" y="1435274"/>
            <a:ext cx="3657600" cy="2527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mj-lt"/>
                <a:cs typeface="Times New Roman" panose="02020603050405020304" pitchFamily="18" charset="0"/>
              </a:rPr>
              <a:t>STRENGTHS </a:t>
            </a:r>
            <a:r>
              <a:rPr lang="en-US" b="1" dirty="0">
                <a:solidFill>
                  <a:schemeClr val="bg1"/>
                </a:solidFill>
                <a:latin typeface="+mj-lt"/>
                <a:cs typeface="Times New Roman" panose="02020603050405020304" pitchFamily="18" charset="0"/>
              </a:rPr>
              <a:t> </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Participation </a:t>
            </a:r>
            <a:r>
              <a:rPr lang="en-US" sz="1600" dirty="0">
                <a:solidFill>
                  <a:schemeClr val="bg1"/>
                </a:solidFill>
                <a:latin typeface="+mj-lt"/>
                <a:cs typeface="Times New Roman" panose="02020603050405020304" pitchFamily="18" charset="0"/>
              </a:rPr>
              <a:t>of the world’s top Athletes in the worlds top sports.</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Unmatched </a:t>
            </a:r>
            <a:r>
              <a:rPr lang="en-US" sz="1600" dirty="0">
                <a:solidFill>
                  <a:schemeClr val="bg1"/>
                </a:solidFill>
                <a:latin typeface="+mj-lt"/>
                <a:cs typeface="Times New Roman" panose="02020603050405020304" pitchFamily="18" charset="0"/>
              </a:rPr>
              <a:t>media coverage and revenue income.</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Opportunity </a:t>
            </a:r>
            <a:r>
              <a:rPr lang="en-US" sz="1600" dirty="0">
                <a:solidFill>
                  <a:schemeClr val="bg1"/>
                </a:solidFill>
                <a:latin typeface="+mj-lt"/>
                <a:cs typeface="Times New Roman" panose="02020603050405020304" pitchFamily="18" charset="0"/>
              </a:rPr>
              <a:t>for the host country to showcase themselves to the rest of the world.</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Participation </a:t>
            </a:r>
            <a:r>
              <a:rPr lang="en-US" sz="1600" dirty="0">
                <a:solidFill>
                  <a:schemeClr val="bg1"/>
                </a:solidFill>
                <a:latin typeface="+mj-lt"/>
                <a:cs typeface="Times New Roman" panose="02020603050405020304" pitchFamily="18" charset="0"/>
              </a:rPr>
              <a:t>in Olympics involves almost all countries in the  world</a:t>
            </a:r>
            <a:r>
              <a:rPr lang="en-US" sz="1600" dirty="0">
                <a:solidFill>
                  <a:schemeClr val="tx1"/>
                </a:solidFill>
                <a:latin typeface="+mj-lt"/>
                <a:cs typeface="Times New Roman" panose="02020603050405020304" pitchFamily="18" charset="0"/>
              </a:rPr>
              <a:t>.</a:t>
            </a:r>
          </a:p>
        </p:txBody>
      </p:sp>
      <p:sp>
        <p:nvSpPr>
          <p:cNvPr id="5" name="Rounded Rectangle 4"/>
          <p:cNvSpPr/>
          <p:nvPr/>
        </p:nvSpPr>
        <p:spPr>
          <a:xfrm>
            <a:off x="4671164" y="1435274"/>
            <a:ext cx="3657600" cy="2527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mj-lt"/>
                <a:cs typeface="Times New Roman" panose="02020603050405020304" pitchFamily="18" charset="0"/>
              </a:rPr>
              <a:t>WEAKNESSES</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 </a:t>
            </a:r>
            <a:r>
              <a:rPr lang="en-US" sz="1600" dirty="0">
                <a:solidFill>
                  <a:schemeClr val="bg1"/>
                </a:solidFill>
                <a:latin typeface="+mj-lt"/>
                <a:cs typeface="Times New Roman" panose="02020603050405020304" pitchFamily="18" charset="0"/>
              </a:rPr>
              <a:t>Acts of terrorism puts the safety of the athletes question. </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Countries </a:t>
            </a:r>
            <a:r>
              <a:rPr lang="en-US" sz="1600" dirty="0">
                <a:solidFill>
                  <a:schemeClr val="bg1"/>
                </a:solidFill>
                <a:latin typeface="+mj-lt"/>
                <a:cs typeface="Times New Roman" panose="02020603050405020304" pitchFamily="18" charset="0"/>
              </a:rPr>
              <a:t>can Boycott the event due to political issues.</a:t>
            </a:r>
          </a:p>
          <a:p>
            <a:pPr marL="285750" indent="-285750">
              <a:buFont typeface="Arial" panose="020B0604020202020204" pitchFamily="34" charset="0"/>
              <a:buChar char="•"/>
            </a:pPr>
            <a:r>
              <a:rPr lang="en-US" sz="1600" dirty="0" smtClean="0">
                <a:solidFill>
                  <a:schemeClr val="bg1"/>
                </a:solidFill>
                <a:latin typeface="+mj-lt"/>
                <a:cs typeface="Times New Roman" panose="02020603050405020304" pitchFamily="18" charset="0"/>
              </a:rPr>
              <a:t>Steroids </a:t>
            </a:r>
            <a:r>
              <a:rPr lang="en-US" sz="1600" dirty="0">
                <a:solidFill>
                  <a:schemeClr val="bg1"/>
                </a:solidFill>
                <a:latin typeface="+mj-lt"/>
                <a:cs typeface="Times New Roman" panose="02020603050405020304" pitchFamily="18" charset="0"/>
              </a:rPr>
              <a:t>puts the creditability of the event in question</a:t>
            </a:r>
            <a:endParaRPr lang="en-US" sz="1600" dirty="0">
              <a:solidFill>
                <a:schemeClr val="bg1"/>
              </a:solidFill>
              <a:latin typeface="+mj-lt"/>
            </a:endParaRPr>
          </a:p>
        </p:txBody>
      </p:sp>
      <p:sp>
        <p:nvSpPr>
          <p:cNvPr id="6" name="Rounded Rectangle 5"/>
          <p:cNvSpPr/>
          <p:nvPr/>
        </p:nvSpPr>
        <p:spPr>
          <a:xfrm>
            <a:off x="609600" y="4229100"/>
            <a:ext cx="3657600" cy="2362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smtClean="0">
                <a:latin typeface="+mj-lt"/>
                <a:cs typeface="Times New Roman" panose="02020603050405020304" pitchFamily="18" charset="0"/>
              </a:rPr>
              <a:t>OPPORTUNITIES</a:t>
            </a:r>
            <a:r>
              <a:rPr lang="en-US" sz="2000" u="sng" dirty="0" smtClean="0">
                <a:latin typeface="+mj-lt"/>
                <a:cs typeface="Times New Roman" panose="02020603050405020304" pitchFamily="18" charset="0"/>
              </a:rPr>
              <a:t> </a:t>
            </a:r>
            <a:endParaRPr lang="en-US" sz="2000" u="sng" dirty="0">
              <a:latin typeface="+mj-lt"/>
              <a:cs typeface="Times New Roman" panose="02020603050405020304" pitchFamily="18" charset="0"/>
            </a:endParaRPr>
          </a:p>
          <a:p>
            <a:pPr marL="285750" indent="-285750">
              <a:buFont typeface="Arial" panose="020B0604020202020204" pitchFamily="34" charset="0"/>
              <a:buChar char="•"/>
            </a:pPr>
            <a:r>
              <a:rPr lang="en-US" dirty="0">
                <a:latin typeface="+mj-lt"/>
                <a:cs typeface="Times New Roman" panose="02020603050405020304" pitchFamily="18" charset="0"/>
              </a:rPr>
              <a:t>Have better supplement testing. </a:t>
            </a:r>
          </a:p>
          <a:p>
            <a:pPr marL="285750" indent="-285750">
              <a:buFont typeface="Arial" panose="020B0604020202020204" pitchFamily="34" charset="0"/>
              <a:buChar char="•"/>
            </a:pPr>
            <a:r>
              <a:rPr lang="en-US" dirty="0">
                <a:latin typeface="+mj-lt"/>
                <a:cs typeface="Times New Roman" panose="02020603050405020304" pitchFamily="18" charset="0"/>
              </a:rPr>
              <a:t>Allow the Olympics to expand and add more sports.</a:t>
            </a:r>
            <a:endParaRPr lang="en-US" dirty="0">
              <a:latin typeface="+mj-lt"/>
              <a:cs typeface="Times New Roman" panose="02020603050405020304" pitchFamily="18" charset="0"/>
            </a:endParaRPr>
          </a:p>
        </p:txBody>
      </p:sp>
      <p:sp>
        <p:nvSpPr>
          <p:cNvPr id="7" name="Rounded Rectangle 6"/>
          <p:cNvSpPr/>
          <p:nvPr/>
        </p:nvSpPr>
        <p:spPr>
          <a:xfrm>
            <a:off x="4671164" y="4232232"/>
            <a:ext cx="3657600" cy="2362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latin typeface="+mj-lt"/>
                <a:cs typeface="Times New Roman" panose="02020603050405020304" pitchFamily="18" charset="0"/>
              </a:rPr>
              <a:t>THREATS</a:t>
            </a:r>
            <a:r>
              <a:rPr lang="en-US" b="1" u="sng" dirty="0">
                <a:latin typeface="+mj-lt"/>
                <a:cs typeface="Times New Roman" panose="02020603050405020304" pitchFamily="18" charset="0"/>
              </a:rPr>
              <a:t> </a:t>
            </a:r>
          </a:p>
          <a:p>
            <a:pPr marL="285750" indent="-285750">
              <a:buFont typeface="Arial" panose="020B0604020202020204" pitchFamily="34" charset="0"/>
              <a:buChar char="•"/>
            </a:pPr>
            <a:r>
              <a:rPr lang="en-US" dirty="0" smtClean="0">
                <a:latin typeface="+mj-lt"/>
                <a:cs typeface="Times New Roman" panose="02020603050405020304" pitchFamily="18" charset="0"/>
              </a:rPr>
              <a:t>Threats </a:t>
            </a:r>
            <a:r>
              <a:rPr lang="en-US" dirty="0">
                <a:latin typeface="+mj-lt"/>
                <a:cs typeface="Times New Roman" panose="02020603050405020304" pitchFamily="18" charset="0"/>
              </a:rPr>
              <a:t>from terrorist attacks is likely to increase in the future </a:t>
            </a:r>
            <a:endParaRPr lang="en-US" dirty="0">
              <a:latin typeface="+mj-lt"/>
              <a:cs typeface="Times New Roman" panose="02020603050405020304" pitchFamily="18" charset="0"/>
            </a:endParaRPr>
          </a:p>
        </p:txBody>
      </p:sp>
      <p:cxnSp>
        <p:nvCxnSpPr>
          <p:cNvPr id="10" name="Straight Connector 9"/>
          <p:cNvCxnSpPr/>
          <p:nvPr/>
        </p:nvCxnSpPr>
        <p:spPr>
          <a:xfrm>
            <a:off x="4495800" y="1219200"/>
            <a:ext cx="0" cy="5486400"/>
          </a:xfrm>
          <a:prstGeom prst="line">
            <a:avLst/>
          </a:prstGeom>
          <a:ln w="57150"/>
        </p:spPr>
        <p:style>
          <a:lnRef idx="3">
            <a:schemeClr val="accent4"/>
          </a:lnRef>
          <a:fillRef idx="0">
            <a:schemeClr val="accent4"/>
          </a:fillRef>
          <a:effectRef idx="2">
            <a:schemeClr val="accent4"/>
          </a:effectRef>
          <a:fontRef idx="minor">
            <a:schemeClr val="tx1"/>
          </a:fontRef>
        </p:style>
      </p:cxnSp>
      <p:cxnSp>
        <p:nvCxnSpPr>
          <p:cNvPr id="16" name="Straight Connector 15"/>
          <p:cNvCxnSpPr/>
          <p:nvPr/>
        </p:nvCxnSpPr>
        <p:spPr>
          <a:xfrm>
            <a:off x="533400" y="4096011"/>
            <a:ext cx="7924800" cy="0"/>
          </a:xfrm>
          <a:prstGeom prst="line">
            <a:avLst/>
          </a:prstGeom>
          <a:ln w="571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7562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419"/>
            <a:ext cx="7772400" cy="1143000"/>
          </a:xfrm>
        </p:spPr>
        <p:txBody>
          <a:bodyPr/>
          <a:lstStyle/>
          <a:p>
            <a:r>
              <a:rPr lang="en-US" dirty="0" smtClean="0"/>
              <a:t>SWOT: </a:t>
            </a:r>
            <a:r>
              <a:rPr lang="en-US" i="1" dirty="0" smtClean="0"/>
              <a:t>Twitter</a:t>
            </a:r>
            <a:endParaRPr lang="en-US" i="1" dirty="0"/>
          </a:p>
        </p:txBody>
      </p:sp>
      <p:sp>
        <p:nvSpPr>
          <p:cNvPr id="5" name="Rounded Rectangle 4"/>
          <p:cNvSpPr/>
          <p:nvPr/>
        </p:nvSpPr>
        <p:spPr>
          <a:xfrm>
            <a:off x="324632" y="1524000"/>
            <a:ext cx="3942567"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mj-lt"/>
                <a:cs typeface="Times New Roman" panose="02020603050405020304" pitchFamily="18" charset="0"/>
              </a:rPr>
              <a:t>Strengths</a:t>
            </a:r>
          </a:p>
          <a:p>
            <a:pPr lvl="0"/>
            <a:r>
              <a:rPr lang="en-US" b="1" dirty="0">
                <a:solidFill>
                  <a:schemeClr val="bg1"/>
                </a:solidFill>
                <a:latin typeface="+mj-lt"/>
                <a:cs typeface="Times New Roman" panose="02020603050405020304" pitchFamily="18" charset="0"/>
              </a:rPr>
              <a:t>-</a:t>
            </a:r>
            <a:r>
              <a:rPr lang="en-US" sz="1600" dirty="0">
                <a:solidFill>
                  <a:schemeClr val="bg1"/>
                </a:solidFill>
                <a:latin typeface="+mj-lt"/>
                <a:cs typeface="Times New Roman" panose="02020603050405020304" pitchFamily="18" charset="0"/>
              </a:rPr>
              <a:t>Strong </a:t>
            </a:r>
            <a:r>
              <a:rPr lang="en-US" sz="1600" dirty="0" smtClean="0">
                <a:solidFill>
                  <a:schemeClr val="bg1"/>
                </a:solidFill>
                <a:latin typeface="+mj-lt"/>
                <a:cs typeface="Times New Roman" panose="02020603050405020304" pitchFamily="18" charset="0"/>
              </a:rPr>
              <a:t>brand</a:t>
            </a:r>
            <a:endParaRPr lang="en-US" sz="1600" dirty="0">
              <a:solidFill>
                <a:schemeClr val="bg1"/>
              </a:solidFill>
              <a:latin typeface="+mj-lt"/>
              <a:cs typeface="Times New Roman" panose="02020603050405020304" pitchFamily="18" charset="0"/>
            </a:endParaRPr>
          </a:p>
          <a:p>
            <a:pPr lvl="0"/>
            <a:r>
              <a:rPr lang="en-US" sz="1600" dirty="0">
                <a:solidFill>
                  <a:schemeClr val="bg1"/>
                </a:solidFill>
                <a:latin typeface="+mj-lt"/>
                <a:cs typeface="Times New Roman" panose="02020603050405020304" pitchFamily="18" charset="0"/>
              </a:rPr>
              <a:t>-Constantly growing </a:t>
            </a:r>
          </a:p>
          <a:p>
            <a:pPr lvl="0"/>
            <a:r>
              <a:rPr lang="en-US" sz="1600" dirty="0" smtClean="0">
                <a:solidFill>
                  <a:schemeClr val="bg1"/>
                </a:solidFill>
                <a:latin typeface="+mj-lt"/>
                <a:cs typeface="Times New Roman" panose="02020603050405020304" pitchFamily="18" charset="0"/>
              </a:rPr>
              <a:t>-</a:t>
            </a:r>
            <a:r>
              <a:rPr lang="en-US" sz="1600" dirty="0">
                <a:solidFill>
                  <a:schemeClr val="bg1"/>
                </a:solidFill>
                <a:latin typeface="+mj-lt"/>
                <a:cs typeface="Times New Roman" panose="02020603050405020304" pitchFamily="18" charset="0"/>
              </a:rPr>
              <a:t>Fast/real-time updates</a:t>
            </a:r>
          </a:p>
          <a:p>
            <a:pPr lvl="0"/>
            <a:r>
              <a:rPr lang="en-US" sz="1600" dirty="0">
                <a:solidFill>
                  <a:schemeClr val="bg1"/>
                </a:solidFill>
                <a:latin typeface="+mj-lt"/>
                <a:cs typeface="Times New Roman" panose="02020603050405020304" pitchFamily="18" charset="0"/>
              </a:rPr>
              <a:t>-Most used social network by athletes, interaction with their fans</a:t>
            </a:r>
          </a:p>
          <a:p>
            <a:pPr lvl="0"/>
            <a:r>
              <a:rPr lang="en-US" sz="1600" dirty="0">
                <a:solidFill>
                  <a:schemeClr val="bg1"/>
                </a:solidFill>
                <a:latin typeface="+mj-lt"/>
                <a:cs typeface="Times New Roman" panose="02020603050405020304" pitchFamily="18" charset="0"/>
              </a:rPr>
              <a:t>-Fan can stay up to date with their favorite celebrities</a:t>
            </a:r>
          </a:p>
          <a:p>
            <a:pPr lvl="0"/>
            <a:r>
              <a:rPr lang="en-US" sz="1600" dirty="0">
                <a:solidFill>
                  <a:schemeClr val="bg1"/>
                </a:solidFill>
                <a:latin typeface="+mj-lt"/>
                <a:cs typeface="Times New Roman" panose="02020603050405020304" pitchFamily="18" charset="0"/>
              </a:rPr>
              <a:t>-Has become highly popular for publicity purposes</a:t>
            </a:r>
            <a:endParaRPr lang="en-US" sz="1600" dirty="0">
              <a:solidFill>
                <a:schemeClr val="bg1"/>
              </a:solidFill>
              <a:latin typeface="+mj-lt"/>
            </a:endParaRPr>
          </a:p>
        </p:txBody>
      </p:sp>
      <p:sp>
        <p:nvSpPr>
          <p:cNvPr id="6" name="Rounded Rectangle 5"/>
          <p:cNvSpPr/>
          <p:nvPr/>
        </p:nvSpPr>
        <p:spPr>
          <a:xfrm>
            <a:off x="4572000" y="1524000"/>
            <a:ext cx="4038600"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u="sng" dirty="0">
                <a:solidFill>
                  <a:schemeClr val="bg1"/>
                </a:solidFill>
                <a:latin typeface="+mj-lt"/>
                <a:cs typeface="Times New Roman" panose="02020603050405020304" pitchFamily="18" charset="0"/>
              </a:rPr>
              <a:t>Weaknesses</a:t>
            </a:r>
          </a:p>
          <a:p>
            <a:pPr lvl="0"/>
            <a:r>
              <a:rPr lang="en-US" dirty="0">
                <a:solidFill>
                  <a:schemeClr val="tx1"/>
                </a:solidFill>
                <a:latin typeface="+mj-lt"/>
                <a:cs typeface="Times New Roman" panose="02020603050405020304" pitchFamily="18" charset="0"/>
              </a:rPr>
              <a:t>-</a:t>
            </a:r>
            <a:r>
              <a:rPr lang="en-US" sz="1600" dirty="0">
                <a:solidFill>
                  <a:schemeClr val="bg1"/>
                </a:solidFill>
                <a:latin typeface="+mj-lt"/>
                <a:cs typeface="Times New Roman" panose="02020603050405020304" pitchFamily="18" charset="0"/>
              </a:rPr>
              <a:t>Besides users, it may be limited in terms of expansion</a:t>
            </a:r>
          </a:p>
          <a:p>
            <a:pPr lvl="0"/>
            <a:r>
              <a:rPr lang="en-US" sz="1600" dirty="0">
                <a:solidFill>
                  <a:schemeClr val="bg1"/>
                </a:solidFill>
                <a:latin typeface="+mj-lt"/>
                <a:cs typeface="Times New Roman" panose="02020603050405020304" pitchFamily="18" charset="0"/>
              </a:rPr>
              <a:t>-Fake/Unauthorized celebrity accounts</a:t>
            </a:r>
          </a:p>
          <a:p>
            <a:pPr lvl="0"/>
            <a:r>
              <a:rPr lang="en-US" sz="1600" dirty="0">
                <a:solidFill>
                  <a:schemeClr val="bg1"/>
                </a:solidFill>
                <a:latin typeface="+mj-lt"/>
                <a:cs typeface="Times New Roman" panose="02020603050405020304" pitchFamily="18" charset="0"/>
              </a:rPr>
              <a:t>-Can be a negative medium for athletes to use (Controversy&amp; negative press)</a:t>
            </a:r>
          </a:p>
          <a:p>
            <a:pPr lvl="0"/>
            <a:r>
              <a:rPr lang="en-US" sz="1600" dirty="0">
                <a:solidFill>
                  <a:schemeClr val="bg1"/>
                </a:solidFill>
              </a:rPr>
              <a:t>	</a:t>
            </a:r>
          </a:p>
        </p:txBody>
      </p:sp>
      <p:sp>
        <p:nvSpPr>
          <p:cNvPr id="7" name="Rounded Rectangle 6"/>
          <p:cNvSpPr/>
          <p:nvPr/>
        </p:nvSpPr>
        <p:spPr>
          <a:xfrm>
            <a:off x="324632" y="4267199"/>
            <a:ext cx="3942566"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u="sng" dirty="0">
                <a:latin typeface="+mj-lt"/>
                <a:cs typeface="Times New Roman" panose="02020603050405020304" pitchFamily="18" charset="0"/>
              </a:rPr>
              <a:t>Opportunities</a:t>
            </a:r>
          </a:p>
          <a:p>
            <a:pPr lvl="0"/>
            <a:r>
              <a:rPr lang="en-US" dirty="0">
                <a:latin typeface="+mj-lt"/>
                <a:cs typeface="Times New Roman" panose="02020603050405020304" pitchFamily="18" charset="0"/>
              </a:rPr>
              <a:t>- </a:t>
            </a:r>
            <a:r>
              <a:rPr lang="en-US" sz="1600" dirty="0">
                <a:latin typeface="+mj-lt"/>
                <a:cs typeface="Times New Roman" panose="02020603050405020304" pitchFamily="18" charset="0"/>
              </a:rPr>
              <a:t>It may have the chance to become a dominate form of communication (business to customer)</a:t>
            </a:r>
          </a:p>
          <a:p>
            <a:pPr lvl="0"/>
            <a:r>
              <a:rPr lang="en-US" sz="1600" dirty="0">
                <a:latin typeface="+mj-lt"/>
                <a:cs typeface="Times New Roman" panose="02020603050405020304" pitchFamily="18" charset="0"/>
              </a:rPr>
              <a:t>-More athletes and celebrities may continue to make accounts</a:t>
            </a:r>
          </a:p>
        </p:txBody>
      </p:sp>
      <p:sp>
        <p:nvSpPr>
          <p:cNvPr id="8" name="Rounded Rectangle 7"/>
          <p:cNvSpPr/>
          <p:nvPr/>
        </p:nvSpPr>
        <p:spPr>
          <a:xfrm>
            <a:off x="4572000" y="4267199"/>
            <a:ext cx="4038600"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u="sng" dirty="0">
                <a:latin typeface="+mj-lt"/>
                <a:cs typeface="Times New Roman" panose="02020603050405020304" pitchFamily="18" charset="0"/>
              </a:rPr>
              <a:t>Threats</a:t>
            </a:r>
          </a:p>
          <a:p>
            <a:pPr lvl="0"/>
            <a:r>
              <a:rPr lang="en-US" sz="1600" dirty="0">
                <a:latin typeface="+mj-lt"/>
                <a:cs typeface="Times New Roman" panose="02020603050405020304" pitchFamily="18" charset="0"/>
              </a:rPr>
              <a:t>-Other competitors in the social networking market</a:t>
            </a:r>
          </a:p>
          <a:p>
            <a:pPr lvl="0"/>
            <a:r>
              <a:rPr lang="en-US" sz="1600" dirty="0">
                <a:latin typeface="+mj-lt"/>
                <a:cs typeface="Times New Roman" panose="02020603050405020304" pitchFamily="18" charset="0"/>
              </a:rPr>
              <a:t>-Upcoming/future social networks </a:t>
            </a:r>
            <a:r>
              <a:rPr lang="en-US" sz="1600" dirty="0" smtClean="0">
                <a:latin typeface="+mj-lt"/>
                <a:cs typeface="Times New Roman" panose="02020603050405020304" pitchFamily="18" charset="0"/>
              </a:rPr>
              <a:t>(same </a:t>
            </a:r>
            <a:r>
              <a:rPr lang="en-US" sz="1600" dirty="0">
                <a:latin typeface="+mj-lt"/>
                <a:cs typeface="Times New Roman" panose="02020603050405020304" pitchFamily="18" charset="0"/>
              </a:rPr>
              <a:t>audience)</a:t>
            </a:r>
          </a:p>
          <a:p>
            <a:pPr lvl="0"/>
            <a:r>
              <a:rPr lang="en-US" sz="1600" dirty="0">
                <a:latin typeface="+mj-lt"/>
                <a:cs typeface="Times New Roman" panose="02020603050405020304" pitchFamily="18" charset="0"/>
              </a:rPr>
              <a:t>-Fake/unauthorized accounts</a:t>
            </a:r>
          </a:p>
        </p:txBody>
      </p:sp>
      <p:cxnSp>
        <p:nvCxnSpPr>
          <p:cNvPr id="10" name="Straight Connector 9"/>
          <p:cNvCxnSpPr/>
          <p:nvPr/>
        </p:nvCxnSpPr>
        <p:spPr>
          <a:xfrm>
            <a:off x="4419600" y="1143000"/>
            <a:ext cx="0" cy="5410199"/>
          </a:xfrm>
          <a:prstGeom prst="line">
            <a:avLst/>
          </a:prstGeom>
          <a:ln w="57150"/>
        </p:spPr>
        <p:style>
          <a:lnRef idx="3">
            <a:schemeClr val="accent4"/>
          </a:lnRef>
          <a:fillRef idx="0">
            <a:schemeClr val="accent4"/>
          </a:fillRef>
          <a:effectRef idx="2">
            <a:schemeClr val="accent4"/>
          </a:effectRef>
          <a:fontRef idx="minor">
            <a:schemeClr val="tx1"/>
          </a:fontRef>
        </p:style>
      </p:cxnSp>
      <p:cxnSp>
        <p:nvCxnSpPr>
          <p:cNvPr id="12" name="Straight Connector 11"/>
          <p:cNvCxnSpPr/>
          <p:nvPr/>
        </p:nvCxnSpPr>
        <p:spPr>
          <a:xfrm flipH="1" flipV="1">
            <a:off x="324632" y="4171952"/>
            <a:ext cx="8438368" cy="19048"/>
          </a:xfrm>
          <a:prstGeom prst="line">
            <a:avLst/>
          </a:prstGeom>
          <a:ln w="571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75995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Analysis</a:t>
            </a:r>
            <a:endParaRPr lang="en-US" dirty="0"/>
          </a:p>
        </p:txBody>
      </p:sp>
      <p:sp>
        <p:nvSpPr>
          <p:cNvPr id="3" name="Content Placeholder 2"/>
          <p:cNvSpPr>
            <a:spLocks noGrp="1"/>
          </p:cNvSpPr>
          <p:nvPr>
            <p:ph sz="quarter" idx="1"/>
          </p:nvPr>
        </p:nvSpPr>
        <p:spPr/>
        <p:txBody>
          <a:bodyPr>
            <a:normAutofit/>
          </a:bodyPr>
          <a:lstStyle/>
          <a:p>
            <a:r>
              <a:rPr lang="en-US" dirty="0" smtClean="0"/>
              <a:t>Problem: Olympics wants to control its image and protect its sponsors. Its attempt to reach outside its venue to control </a:t>
            </a:r>
            <a:r>
              <a:rPr lang="en-US" dirty="0" smtClean="0"/>
              <a:t>its athletes’ use of social </a:t>
            </a:r>
            <a:r>
              <a:rPr lang="en-US" dirty="0" smtClean="0"/>
              <a:t>media stirs controversy.</a:t>
            </a:r>
            <a:endParaRPr lang="en-US" dirty="0"/>
          </a:p>
          <a:p>
            <a:r>
              <a:rPr lang="en-US" dirty="0" smtClean="0"/>
              <a:t>Sub-Problems:</a:t>
            </a:r>
          </a:p>
          <a:p>
            <a:pPr lvl="1"/>
            <a:r>
              <a:rPr lang="en-US" dirty="0" smtClean="0"/>
              <a:t>RULE 40: Enacted in the 1970s when Olympic athletes were still required to be amateurs; it prohibits participants from promoting non-official sponsors in any way for the duration of the games. IOC’s social media guidelines based on Rule 40 prohibits athletes from mentioning their brands on blogs, posts, tweets, etc.</a:t>
            </a:r>
          </a:p>
          <a:p>
            <a:pPr lvl="2"/>
            <a:r>
              <a:rPr lang="en-US" dirty="0" smtClean="0"/>
              <a:t>#</a:t>
            </a:r>
            <a:r>
              <a:rPr lang="en-US" dirty="0" err="1" smtClean="0"/>
              <a:t>WeDemandChange</a:t>
            </a:r>
            <a:endParaRPr lang="en-US" dirty="0"/>
          </a:p>
        </p:txBody>
      </p:sp>
    </p:spTree>
    <p:extLst>
      <p:ext uri="{BB962C8B-B14F-4D97-AF65-F5344CB8AC3E}">
        <p14:creationId xmlns:p14="http://schemas.microsoft.com/office/powerpoint/2010/main" val="859268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162800" cy="762000"/>
          </a:xfrm>
        </p:spPr>
        <p:txBody>
          <a:bodyPr>
            <a:noAutofit/>
          </a:bodyPr>
          <a:lstStyle/>
          <a:p>
            <a:pPr eaLnBrk="1" hangingPunct="1">
              <a:defRPr/>
            </a:pPr>
            <a:r>
              <a:rPr lang="en-US" sz="4800" dirty="0" smtClean="0"/>
              <a:t>Solution Alternatives</a:t>
            </a:r>
          </a:p>
        </p:txBody>
      </p:sp>
      <p:sp>
        <p:nvSpPr>
          <p:cNvPr id="43011" name="Rectangle 3"/>
          <p:cNvSpPr>
            <a:spLocks noGrp="1" noChangeArrowheads="1"/>
          </p:cNvSpPr>
          <p:nvPr>
            <p:ph sz="quarter" idx="1"/>
          </p:nvPr>
        </p:nvSpPr>
        <p:spPr>
          <a:xfrm>
            <a:off x="152400" y="1066800"/>
            <a:ext cx="8686800" cy="5486400"/>
          </a:xfrm>
        </p:spPr>
        <p:txBody>
          <a:bodyPr>
            <a:normAutofit fontScale="47500" lnSpcReduction="20000"/>
          </a:bodyPr>
          <a:lstStyle/>
          <a:p>
            <a:r>
              <a:rPr lang="en-US" altLang="en-US" sz="4000" b="1" dirty="0" smtClean="0"/>
              <a:t>Idea</a:t>
            </a:r>
            <a:r>
              <a:rPr lang="en-US" altLang="en-US" sz="4000" b="1" dirty="0" smtClean="0"/>
              <a:t>: Ban Olympic athletes from using social media for the duration.</a:t>
            </a:r>
            <a:endParaRPr lang="en-US" altLang="en-US" sz="4000" b="1" dirty="0" smtClean="0"/>
          </a:p>
          <a:p>
            <a:pPr lvl="1"/>
            <a:r>
              <a:rPr lang="en-US" altLang="en-US" sz="3800" b="1" dirty="0" smtClean="0"/>
              <a:t>Pros</a:t>
            </a:r>
            <a:r>
              <a:rPr lang="en-US" altLang="en-US" sz="3800" dirty="0" smtClean="0"/>
              <a:t>: No issues with athletes making racial comments via social media. </a:t>
            </a:r>
            <a:r>
              <a:rPr lang="en-US" altLang="en-US" sz="3800" dirty="0" smtClean="0"/>
              <a:t>Compliance with Rule 40. Several leagues have restrictions on social media use in place already.</a:t>
            </a:r>
            <a:endParaRPr lang="en-US" altLang="en-US" sz="3800" dirty="0" smtClean="0"/>
          </a:p>
          <a:p>
            <a:pPr lvl="1"/>
            <a:r>
              <a:rPr lang="en-US" altLang="en-US" sz="3800" b="1" dirty="0" smtClean="0"/>
              <a:t>Cons</a:t>
            </a:r>
            <a:r>
              <a:rPr lang="en-US" altLang="en-US" sz="3800" dirty="0" smtClean="0"/>
              <a:t>: Athletes will lose opportunity for more exposure to their fans. Will complain that the Olympics are overstepping their authority.</a:t>
            </a:r>
            <a:endParaRPr lang="en-US" altLang="en-US" sz="3800" dirty="0" smtClean="0"/>
          </a:p>
          <a:p>
            <a:endParaRPr lang="en-US" altLang="en-US" sz="3300" b="1" dirty="0" smtClean="0"/>
          </a:p>
          <a:p>
            <a:r>
              <a:rPr lang="en-US" altLang="en-US" sz="4000" b="1" dirty="0" smtClean="0"/>
              <a:t>Idea: Maintain penalties/ banning of athletes who choose to use social media to make racial comments about </a:t>
            </a:r>
            <a:r>
              <a:rPr lang="en-US" altLang="en-US" sz="4000" b="1" dirty="0" smtClean="0"/>
              <a:t>their competitors and/ or their countries. Keep Rule 40</a:t>
            </a:r>
            <a:r>
              <a:rPr lang="en-US" altLang="en-US" sz="3800" b="1" dirty="0" smtClean="0"/>
              <a:t>.</a:t>
            </a:r>
          </a:p>
          <a:p>
            <a:pPr lvl="1"/>
            <a:r>
              <a:rPr lang="en-US" altLang="en-US" sz="3800" b="1" dirty="0" smtClean="0"/>
              <a:t>Pros: </a:t>
            </a:r>
            <a:r>
              <a:rPr lang="en-US" altLang="en-US" sz="3800" dirty="0" smtClean="0"/>
              <a:t>Allow athletes to continue using social media during the Olympics. Enforce intolerance of racism or other offensive comments. The Olympics get to maintain Rule 40 in social media and protect their sponsors.</a:t>
            </a:r>
            <a:endParaRPr lang="en-US" altLang="en-US" sz="3800" dirty="0" smtClean="0"/>
          </a:p>
          <a:p>
            <a:pPr lvl="1"/>
            <a:r>
              <a:rPr lang="en-US" altLang="en-US" sz="3800" b="1" dirty="0" smtClean="0"/>
              <a:t>Cons</a:t>
            </a:r>
            <a:r>
              <a:rPr lang="en-US" altLang="en-US" sz="3800" b="1" dirty="0" smtClean="0"/>
              <a:t>: </a:t>
            </a:r>
            <a:r>
              <a:rPr lang="en-US" altLang="en-US" sz="3800" dirty="0" smtClean="0"/>
              <a:t>Athletes would continue to protest the enforcement of Rule 40 in social media because they are losing out on the opportunity to make more money during the Olympics.</a:t>
            </a:r>
            <a:endParaRPr lang="en-US" altLang="en-US" sz="3800" dirty="0" smtClean="0"/>
          </a:p>
          <a:p>
            <a:endParaRPr lang="en-US" altLang="en-US" sz="3300" b="1" dirty="0" smtClean="0"/>
          </a:p>
          <a:p>
            <a:r>
              <a:rPr lang="en-US" altLang="en-US" sz="4000" b="1" dirty="0" smtClean="0"/>
              <a:t>Idea: Maintain the penalties for racial comments. Amend Rule 40 so that it does not extend to athletes’ use of social media.</a:t>
            </a:r>
            <a:endParaRPr lang="en-US" altLang="en-US" sz="4000" b="1" dirty="0"/>
          </a:p>
          <a:p>
            <a:pPr lvl="1"/>
            <a:r>
              <a:rPr lang="en-US" altLang="en-US" sz="3800" b="1" dirty="0" smtClean="0"/>
              <a:t>Pros</a:t>
            </a:r>
            <a:r>
              <a:rPr lang="en-US" altLang="en-US" sz="3800" b="1" dirty="0" smtClean="0"/>
              <a:t>: </a:t>
            </a:r>
            <a:r>
              <a:rPr lang="en-US" altLang="en-US" sz="3800" dirty="0" smtClean="0"/>
              <a:t>Keeps the athletes happy. Prevents the athletes’ protests on Rule </a:t>
            </a:r>
            <a:r>
              <a:rPr lang="en-US" altLang="en-US" sz="3800" dirty="0" smtClean="0"/>
              <a:t>40 </a:t>
            </a:r>
            <a:r>
              <a:rPr lang="en-US" altLang="en-US" sz="3800" dirty="0" smtClean="0"/>
              <a:t>that may have shed a negative light on the governance of the Olympics in the eyes of the public.</a:t>
            </a:r>
            <a:endParaRPr lang="en-US" altLang="en-US" sz="3800" dirty="0" smtClean="0"/>
          </a:p>
          <a:p>
            <a:pPr lvl="1"/>
            <a:r>
              <a:rPr lang="en-US" altLang="en-US" sz="3800" b="1" dirty="0" smtClean="0"/>
              <a:t>Cons</a:t>
            </a:r>
            <a:r>
              <a:rPr lang="en-US" altLang="en-US" sz="3800" b="1" dirty="0" smtClean="0"/>
              <a:t>: </a:t>
            </a:r>
            <a:r>
              <a:rPr lang="en-US" altLang="en-US" sz="3800" dirty="0" smtClean="0"/>
              <a:t>Olympic sponsors may not feel protected</a:t>
            </a:r>
            <a:r>
              <a:rPr lang="en-US" altLang="en-US" sz="3400" dirty="0" smtClean="0"/>
              <a:t>.</a:t>
            </a:r>
            <a:endParaRPr lang="en-US" altLang="en-US" sz="3400" dirty="0" smtClean="0"/>
          </a:p>
          <a:p>
            <a:pPr marL="457200" lvl="1" indent="0">
              <a:buNone/>
            </a:pPr>
            <a:endParaRPr lang="en-US" altLang="en-US" dirty="0"/>
          </a:p>
        </p:txBody>
      </p:sp>
    </p:spTree>
    <p:extLst>
      <p:ext uri="{BB962C8B-B14F-4D97-AF65-F5344CB8AC3E}">
        <p14:creationId xmlns:p14="http://schemas.microsoft.com/office/powerpoint/2010/main" val="4187417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1888</TotalTime>
  <Words>1035</Words>
  <Application>Microsoft Office PowerPoint</Application>
  <PresentationFormat>On-screen Show (4:3)</PresentationFormat>
  <Paragraphs>123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Traditional and New Media in Sports</vt:lpstr>
      <vt:lpstr>Overview:</vt:lpstr>
      <vt:lpstr>Key Concepts:</vt:lpstr>
      <vt:lpstr>Case Study</vt:lpstr>
      <vt:lpstr>Organizational Analysis</vt:lpstr>
      <vt:lpstr>SWOT: Olympics</vt:lpstr>
      <vt:lpstr>SWOT: Twitter</vt:lpstr>
      <vt:lpstr>Situational Analysis</vt:lpstr>
      <vt:lpstr>Solution Alternatives</vt:lpstr>
      <vt:lpstr>Recommendation</vt:lpstr>
      <vt:lpstr>Implementation Plan</vt:lpstr>
      <vt:lpstr>Benefits:</vt:lpstr>
      <vt:lpstr>Integration with Key Concepts</vt:lpstr>
      <vt:lpstr>References</vt:lpstr>
      <vt:lpstr>Debate!</vt:lpstr>
    </vt:vector>
  </TitlesOfParts>
  <Company>Tiffin University ITS Dept.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Bonnie Tiell</dc:creator>
  <cp:lastModifiedBy>Casey</cp:lastModifiedBy>
  <cp:revision>33</cp:revision>
  <dcterms:created xsi:type="dcterms:W3CDTF">2013-10-16T11:55:24Z</dcterms:created>
  <dcterms:modified xsi:type="dcterms:W3CDTF">2013-11-25T02:06:53Z</dcterms:modified>
</cp:coreProperties>
</file>